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10299700" cx="18300700"/>
  <p:notesSz cx="6858000" cy="9144000"/>
  <p:embeddedFontLst>
    <p:embeddedFont>
      <p:font typeface="Noto Sans KR"/>
      <p:regular r:id="rId18"/>
      <p:bold r:id="rId19"/>
    </p:embeddedFont>
    <p:embeddedFont>
      <p:font typeface="Anek Bangla"/>
      <p:regular r:id="rId20"/>
      <p:bold r:id="rId21"/>
    </p:embeddedFont>
    <p:embeddedFont>
      <p:font typeface="Noto Sans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oOq/zxHtXHofNcAIvFNjty2qz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D063D8-D3FE-463C-9E96-044E97A30659}">
  <a:tblStyle styleId="{5ED063D8-D3FE-463C-9E96-044E97A306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ekBangla-regular.fntdata"/><Relationship Id="rId22" Type="http://schemas.openxmlformats.org/officeDocument/2006/relationships/font" Target="fonts/NotoSansLight-regular.fntdata"/><Relationship Id="rId21" Type="http://schemas.openxmlformats.org/officeDocument/2006/relationships/font" Target="fonts/AnekBangla-bold.fntdata"/><Relationship Id="rId24" Type="http://schemas.openxmlformats.org/officeDocument/2006/relationships/font" Target="fonts/NotoSansLight-italic.fntdata"/><Relationship Id="rId23" Type="http://schemas.openxmlformats.org/officeDocument/2006/relationships/font" Target="fonts/NotoSans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NotoSans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otoSansKR-bold.fntdata"/><Relationship Id="rId18" Type="http://schemas.openxmlformats.org/officeDocument/2006/relationships/font" Target="fonts/NotoSansK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7d70c75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337d70c753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9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Relationship Id="rId7" Type="http://schemas.openxmlformats.org/officeDocument/2006/relationships/image" Target="../media/image64.png"/><Relationship Id="rId8" Type="http://schemas.openxmlformats.org/officeDocument/2006/relationships/image" Target="../media/image5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11" Type="http://schemas.openxmlformats.org/officeDocument/2006/relationships/image" Target="../media/image9.png"/><Relationship Id="rId10" Type="http://schemas.openxmlformats.org/officeDocument/2006/relationships/image" Target="../media/image20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Relationship Id="rId4" Type="http://schemas.openxmlformats.org/officeDocument/2006/relationships/image" Target="../media/image19.png"/><Relationship Id="rId11" Type="http://schemas.openxmlformats.org/officeDocument/2006/relationships/image" Target="../media/image34.png"/><Relationship Id="rId10" Type="http://schemas.openxmlformats.org/officeDocument/2006/relationships/image" Target="../media/image22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37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45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11" Type="http://schemas.openxmlformats.org/officeDocument/2006/relationships/image" Target="../media/image40.png"/><Relationship Id="rId10" Type="http://schemas.openxmlformats.org/officeDocument/2006/relationships/image" Target="../media/image35.png"/><Relationship Id="rId9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Relationship Id="rId8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51.png"/><Relationship Id="rId13" Type="http://schemas.openxmlformats.org/officeDocument/2006/relationships/image" Target="../media/image55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Relationship Id="rId8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5537200"/>
            <a:ext cx="16141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>
            <a:off x="-67325" y="-1653697"/>
            <a:ext cx="18605499" cy="1241319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2757650" y="3670300"/>
            <a:ext cx="127854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서울시 지하철 역사내 </a:t>
            </a:r>
            <a:r>
              <a:rPr b="1" i="0" lang="en-US" sz="53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공기질 사전 조사</a:t>
            </a:r>
            <a:r>
              <a:rPr b="0" i="0" lang="en-US" sz="53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및</a:t>
            </a:r>
            <a:endParaRPr b="0" i="0" sz="5300" u="none" cap="none" strike="noStrike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i="0" lang="en-US" sz="53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공기청정기 마케팅 전략 수립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254500" y="8407400"/>
            <a:ext cx="94107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1" i="0" lang="en-US" sz="2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고양이를</a:t>
            </a:r>
            <a:r>
              <a:rPr b="1" i="0" lang="en-US" sz="2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수호해</a:t>
            </a:r>
            <a:r>
              <a:rPr b="1" i="0" lang="en-US" sz="2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2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고소윤</a:t>
            </a:r>
            <a:r>
              <a:rPr b="0" i="0" lang="en-US" sz="2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이승준</a:t>
            </a:r>
            <a:r>
              <a:rPr b="0" i="0" lang="en-US" sz="2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양송이</a:t>
            </a:r>
            <a:r>
              <a:rPr b="0" i="0" lang="en-US" sz="2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손수호</a:t>
            </a:r>
            <a:r>
              <a:rPr b="0" i="0" lang="en-US" sz="2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3898900" y="5130800"/>
            <a:ext cx="10299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899900" y="5130800"/>
            <a:ext cx="10299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81000" y="-76200"/>
            <a:ext cx="18796000" cy="105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-190500" y="-2120900"/>
            <a:ext cx="18643600" cy="123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 txBox="1"/>
          <p:nvPr/>
        </p:nvSpPr>
        <p:spPr>
          <a:xfrm>
            <a:off x="5715000" y="2209800"/>
            <a:ext cx="68707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SARIMAX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100</a:t>
            </a:r>
            <a:r>
              <a:rPr b="0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 txBox="1"/>
          <p:nvPr/>
        </p:nvSpPr>
        <p:spPr>
          <a:xfrm>
            <a:off x="2870200" y="8585200"/>
            <a:ext cx="125603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- 100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예측결과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기준치인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50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미만의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수치를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유지하는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확인할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승하차승객수가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역임에도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불구하고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기준치를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안넘길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7200" y="3149600"/>
            <a:ext cx="9766300" cy="51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2700" y="-2768600"/>
            <a:ext cx="15735300" cy="157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 txBox="1"/>
          <p:nvPr/>
        </p:nvSpPr>
        <p:spPr>
          <a:xfrm>
            <a:off x="2870200" y="8178800"/>
            <a:ext cx="125603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- 100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예측결과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기준치인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50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미만의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수치를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유지하는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확인할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승하차승객수가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역임에도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불구하고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기준치를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넘기지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70200" y="2679700"/>
            <a:ext cx="12573000" cy="5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0"/>
          <p:cNvSpPr txBox="1"/>
          <p:nvPr/>
        </p:nvSpPr>
        <p:spPr>
          <a:xfrm>
            <a:off x="2921000" y="749300"/>
            <a:ext cx="124587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89600" y="1828800"/>
            <a:ext cx="69088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0"/>
          <p:cNvSpPr txBox="1"/>
          <p:nvPr/>
        </p:nvSpPr>
        <p:spPr>
          <a:xfrm>
            <a:off x="6019800" y="1866900"/>
            <a:ext cx="62611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SARIMAX </a:t>
            </a:r>
            <a:r>
              <a:rPr b="0" i="0" lang="en-US" sz="27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en-US" sz="27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7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en-US" sz="27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100</a:t>
            </a:r>
            <a:r>
              <a:rPr b="0" i="0" lang="en-US" sz="27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주</a:t>
            </a:r>
            <a:r>
              <a:rPr b="0" i="0" lang="en-US" sz="27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7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27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7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37d70c7539_1_0"/>
          <p:cNvPicPr preferRelativeResize="0"/>
          <p:nvPr/>
        </p:nvPicPr>
        <p:blipFill rotWithShape="1">
          <a:blip r:embed="rId3">
            <a:alphaModFix amt="16000"/>
          </a:blip>
          <a:srcRect b="0" l="0" r="0" t="0"/>
          <a:stretch/>
        </p:blipFill>
        <p:spPr>
          <a:xfrm>
            <a:off x="0" y="-1803400"/>
            <a:ext cx="18605499" cy="1240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37d70c7539_1_0"/>
          <p:cNvSpPr txBox="1"/>
          <p:nvPr/>
        </p:nvSpPr>
        <p:spPr>
          <a:xfrm>
            <a:off x="6273800" y="4305300"/>
            <a:ext cx="615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37d70c7539_1_0"/>
          <p:cNvSpPr txBox="1"/>
          <p:nvPr/>
        </p:nvSpPr>
        <p:spPr>
          <a:xfrm>
            <a:off x="10998200" y="8851900"/>
            <a:ext cx="6642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1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고양이를</a:t>
            </a:r>
            <a:r>
              <a:rPr b="1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수호해</a:t>
            </a:r>
            <a:r>
              <a:rPr b="1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고소윤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이승준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양송이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손수호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3898900" y="5130800"/>
            <a:ext cx="10299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899900" y="5130800"/>
            <a:ext cx="10299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66700"/>
            <a:ext cx="183896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0" y="-266700"/>
            <a:ext cx="18694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330200" y="2908300"/>
            <a:ext cx="59944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US" sz="8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930400" y="6235700"/>
            <a:ext cx="533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654300" y="7239000"/>
            <a:ext cx="36703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 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포지션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사전조사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654300" y="6261100"/>
            <a:ext cx="3683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사전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035800" y="6235700"/>
            <a:ext cx="533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759700" y="7239000"/>
            <a:ext cx="36703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7759700" y="6261100"/>
            <a:ext cx="3683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2141200" y="6235700"/>
            <a:ext cx="533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2865100" y="7239000"/>
            <a:ext cx="367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2865100" y="6261100"/>
            <a:ext cx="3340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" y="-25400"/>
            <a:ext cx="7086600" cy="103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 amt="30000"/>
          </a:blip>
          <a:srcRect b="4662" l="15197" r="0" t="0"/>
          <a:stretch/>
        </p:blipFill>
        <p:spPr>
          <a:xfrm>
            <a:off x="-393700" y="-88900"/>
            <a:ext cx="7086600" cy="103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7289800" y="3975100"/>
            <a:ext cx="9029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포지션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회사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애니텍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마케터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판매량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증대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마케팅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전략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세분화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역사내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설치일자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: 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지하철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역사내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설치일자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승하자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승객수</a:t>
            </a:r>
            <a:r>
              <a:rPr b="0" i="0" lang="en-US" sz="2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9800" y="3289300"/>
            <a:ext cx="1968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7442200" y="3276600"/>
            <a:ext cx="16637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사전설정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7277100" y="6845300"/>
            <a:ext cx="9613900" cy="2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 1.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당시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정부는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저감대책을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발표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하면서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기준치를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100㎍/㎥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낮추고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    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국비를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지원해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전국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지하철역사에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공기청정기를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설치했다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    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서울시도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196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억원을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들여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3996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대의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대형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공기청정기를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설치했다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 2.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지하철역에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설치는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2020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12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월부터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진행되었다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      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역마다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설치가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진행되었으며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설치일자는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역마다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다르다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설치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여부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여부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기준으로</a:t>
            </a:r>
            <a:r>
              <a:rPr b="1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작용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할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있지만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       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절대적인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기준은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될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363636"/>
                </a:solidFill>
                <a:latin typeface="Calibri"/>
                <a:ea typeface="Calibri"/>
                <a:cs typeface="Calibri"/>
                <a:sym typeface="Calibri"/>
              </a:rPr>
              <a:t>없다</a:t>
            </a:r>
            <a:r>
              <a:rPr b="0" i="0" lang="en-US" sz="20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419100" y="431800"/>
            <a:ext cx="13081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지하철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역사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사전조사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마케팅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전략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사전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6794500" y="1066800"/>
            <a:ext cx="11430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87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i="0" lang="en-US" sz="4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1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설치</a:t>
            </a:r>
            <a:r>
              <a:rPr b="1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1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87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역사내</a:t>
            </a:r>
            <a:r>
              <a:rPr b="0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-US" sz="4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공기질이</a:t>
            </a:r>
            <a:r>
              <a:rPr b="1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좋아졌을</a:t>
            </a:r>
            <a:r>
              <a:rPr b="1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</a:t>
            </a:r>
            <a:r>
              <a:rPr b="0" i="0" lang="en-US" sz="4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이다</a:t>
            </a:r>
            <a:r>
              <a:rPr b="0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7100" y="6121400"/>
            <a:ext cx="1968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7429500" y="6108700"/>
            <a:ext cx="16637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사전조사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" y="-12700"/>
            <a:ext cx="187960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 amt="56000"/>
          </a:blip>
          <a:srcRect b="0" l="0" r="0" t="48495"/>
          <a:stretch/>
        </p:blipFill>
        <p:spPr>
          <a:xfrm>
            <a:off x="-76200" y="-12700"/>
            <a:ext cx="18389600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4343400" y="4686300"/>
            <a:ext cx="38481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노선명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4165600" y="5143500"/>
            <a:ext cx="4203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'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서울교통공사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홈페이지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노선도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기준으로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경부선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경원선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경인선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서울교통공사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기준이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아닌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노선들에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6100" y="2616200"/>
            <a:ext cx="38354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0" y="4216400"/>
            <a:ext cx="7366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6007100" y="4267200"/>
            <a:ext cx="5207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EFEFE"/>
                </a:solidFill>
                <a:latin typeface="Anek Bangla"/>
                <a:ea typeface="Anek Bangla"/>
                <a:cs typeface="Anek Bangla"/>
                <a:sym typeface="Anek Bangl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0045700" y="4686300"/>
            <a:ext cx="38481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9944100" y="5143500"/>
            <a:ext cx="4051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-20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부터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기준의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- 21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1,2,3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데이터는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찾을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없는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관계로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대체하여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제작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58400" y="2616200"/>
            <a:ext cx="38354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07800" y="4216400"/>
            <a:ext cx="7366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11709400" y="4267200"/>
            <a:ext cx="5207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EFEFE"/>
                </a:solidFill>
                <a:latin typeface="Anek Bangla"/>
                <a:ea typeface="Anek Bangla"/>
                <a:cs typeface="Anek Bangla"/>
                <a:sym typeface="Anek Bangla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803400" y="8394700"/>
            <a:ext cx="38481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설치일자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803400" y="8902700"/>
            <a:ext cx="38354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누락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열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'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설치일자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열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type Datetime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6100" y="6324600"/>
            <a:ext cx="38354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5500" y="7924800"/>
            <a:ext cx="7366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3467100" y="7988300"/>
            <a:ext cx="5207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EFEFE"/>
                </a:solidFill>
                <a:latin typeface="Anek Bangla"/>
                <a:ea typeface="Anek Bangla"/>
                <a:cs typeface="Anek Bangla"/>
                <a:sym typeface="Anek Bangla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7264400" y="8394700"/>
            <a:ext cx="38481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설치정보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7277100" y="8902700"/>
            <a:ext cx="38354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연번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역번호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불필요한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열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'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기준일자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열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type Datetime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77100" y="6324600"/>
            <a:ext cx="38354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26500" y="7924800"/>
            <a:ext cx="7366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8928100" y="7988300"/>
            <a:ext cx="5207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EFEFE"/>
                </a:solidFill>
                <a:latin typeface="Anek Bangla"/>
                <a:ea typeface="Anek Bangla"/>
                <a:cs typeface="Anek Bangla"/>
                <a:sym typeface="Anek Bangla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2725400" y="8394700"/>
            <a:ext cx="37719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역사건축정보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2738100" y="8902700"/>
            <a:ext cx="37592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되어있던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호선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type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변경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object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되어있던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type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float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738100" y="6324600"/>
            <a:ext cx="37465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249400" y="7899400"/>
            <a:ext cx="7239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 txBox="1"/>
          <p:nvPr/>
        </p:nvSpPr>
        <p:spPr>
          <a:xfrm>
            <a:off x="14363700" y="7950200"/>
            <a:ext cx="50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EFEFE"/>
                </a:solidFill>
                <a:latin typeface="Anek Bangla"/>
                <a:ea typeface="Anek Bangla"/>
                <a:cs typeface="Anek Bangla"/>
                <a:sym typeface="Anek Bangla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19100" y="431800"/>
            <a:ext cx="130810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지하철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역사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사전조사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마케팅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전략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 amt="13000"/>
          </a:blip>
          <a:srcRect b="10924" l="4961" r="0" t="8540"/>
          <a:stretch/>
        </p:blipFill>
        <p:spPr>
          <a:xfrm>
            <a:off x="0" y="0"/>
            <a:ext cx="18249900" cy="1029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" name="Google Shape;157;p5"/>
          <p:cNvGraphicFramePr/>
          <p:nvPr/>
        </p:nvGraphicFramePr>
        <p:xfrm>
          <a:off x="660400" y="187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{5ED063D8-D3FE-463C-9E96-044E97A30659}</a:tableStyleId>
              </a:tblPr>
              <a:tblGrid>
                <a:gridCol w="850900"/>
                <a:gridCol w="1181100"/>
                <a:gridCol w="1016000"/>
                <a:gridCol w="1016000"/>
                <a:gridCol w="1104900"/>
                <a:gridCol w="1003300"/>
                <a:gridCol w="1003300"/>
                <a:gridCol w="1003300"/>
                <a:gridCol w="1003300"/>
                <a:gridCol w="1003300"/>
                <a:gridCol w="1003300"/>
              </a:tblGrid>
              <a:tr h="55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측정일자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승차총승객수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하차총승객수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설치일자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설치대수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공기청정기 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처리 면적</a:t>
                      </a:r>
                      <a:endParaRPr sz="14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처리용량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역사 면적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준공년도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미세먼지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(PM2_5)</a:t>
                      </a:r>
                      <a:endParaRPr sz="14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354597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mean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20:55.6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14089.38619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14061.18934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01:26.3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16.204756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182.821663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22.815955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8976.40707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1993.063985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33.469519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2020-01-01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2020-12-16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115.7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3860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1974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2021-09-13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6356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6248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2020-12-22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168.3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6554.1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1985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20.57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50%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2022-09-28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10854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10707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2021-01-23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197.4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8150.9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1996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28.7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75%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2023-10-16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17395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17430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2022-02-07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197.4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10081.3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40.5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2024-10-31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130556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136864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2022-02-18 0:00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197.4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28768.4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482.4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std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NaN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12150.91697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12267.02529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NaN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3.269085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15.154635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2.839239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3451.836982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7.678708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20.99651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58" name="Google Shape;15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0287000" y="9004300"/>
            <a:ext cx="3606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2667000" y="762000"/>
            <a:ext cx="1028700" cy="6692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5"/>
          <p:cNvGraphicFramePr/>
          <p:nvPr/>
        </p:nvGraphicFramePr>
        <p:xfrm>
          <a:off x="12344400" y="170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{5ED063D8-D3FE-463C-9E96-044E97A30659}</a:tableStyleId>
              </a:tblPr>
              <a:tblGrid>
                <a:gridCol w="812800"/>
                <a:gridCol w="1092200"/>
                <a:gridCol w="1092200"/>
                <a:gridCol w="1092200"/>
                <a:gridCol w="1092200"/>
              </a:tblGrid>
              <a:tr h="50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6A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노선명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6A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역명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6A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제조사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6A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미세먼지</a:t>
                      </a:r>
                      <a:endParaRPr b="0" i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(PM2_5)</a:t>
                      </a:r>
                      <a:endParaRPr sz="14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6AA8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쌍문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보성전자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482.4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보성전자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438.9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보성전자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397.7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보성전자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388.6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서울대입구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보성전자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386.5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보성전자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368.6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보성전자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359.4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보성전자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352.1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연신내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LG전자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350.7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4호선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보성전자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333.7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61" name="Google Shape;161;p5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3683000" y="800100"/>
            <a:ext cx="1028700" cy="66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2679700" y="2400300"/>
            <a:ext cx="1028700" cy="66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3721100" y="2400300"/>
            <a:ext cx="1028700" cy="66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10795000" y="2400300"/>
            <a:ext cx="1028700" cy="66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6">
            <a:alphaModFix amt="15000"/>
          </a:blip>
          <a:srcRect b="0" l="0" r="0" t="0"/>
          <a:stretch/>
        </p:blipFill>
        <p:spPr>
          <a:xfrm>
            <a:off x="11633200" y="-1219200"/>
            <a:ext cx="6616700" cy="95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 txBox="1"/>
          <p:nvPr/>
        </p:nvSpPr>
        <p:spPr>
          <a:xfrm>
            <a:off x="4724400" y="596900"/>
            <a:ext cx="88519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1125702" y="7702550"/>
            <a:ext cx="10052050" cy="1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승차총승객수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승차총승객수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최소인원이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명이다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75%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최대값사이의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최소값과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25%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사이의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분위수사이의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구간에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비해서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넓음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따라서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이상치가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있을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확률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하차총승객수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하차총승객수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최소인원이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명이다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75%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최대값사이의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최소값과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25%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사이의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분위수사이의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구간에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비해서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넓음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따라서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이상치가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있을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확률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(PM2_5): 75%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최대값사이의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구간이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분위수사이의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구간에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비해서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넓음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따라서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이상치가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있을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확률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1143000" y="7213600"/>
            <a:ext cx="50673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열에</a:t>
            </a: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기술통계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12547600" y="7750175"/>
            <a:ext cx="535305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2,3,4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위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호선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미아역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수치는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실내공기질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관리법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수치인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50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넘김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설치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이후에도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수치를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많이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넘긴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제조사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  '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보성전자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2547600" y="7213600"/>
            <a:ext cx="50673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10</a:t>
            </a:r>
            <a:r>
              <a:rPr b="0" i="0" lang="en-US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 amt="13000"/>
          </a:blip>
          <a:srcRect b="10923" l="4961" r="0" t="8541"/>
          <a:stretch/>
        </p:blipFill>
        <p:spPr>
          <a:xfrm>
            <a:off x="0" y="0"/>
            <a:ext cx="18249900" cy="10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304800" y="6108700"/>
            <a:ext cx="8674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3100" y="2235200"/>
            <a:ext cx="28321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25500" y="2235200"/>
            <a:ext cx="28575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77200" y="2235200"/>
            <a:ext cx="22987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2100" y="2819400"/>
            <a:ext cx="23368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7482000" y="3194050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2985750" y="3194050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/>
          <p:nvPr/>
        </p:nvSpPr>
        <p:spPr>
          <a:xfrm>
            <a:off x="4319675" y="1854200"/>
            <a:ext cx="571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초미세먼지의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평균은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33.47,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표준편차는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698500" y="1765300"/>
            <a:ext cx="29845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이상치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4724400" y="596900"/>
            <a:ext cx="88519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4483100" y="4701075"/>
            <a:ext cx="1116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'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(PM2_5)'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열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p-value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5.491628990324358e-161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정규성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만족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특정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역에서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유독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수치를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 IQR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계산하여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상한선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70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이상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약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95%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구간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이상치를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지정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데이터에서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제외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이상치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제거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30.08 / 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표준편차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13.59 / 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중앙값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27.8 /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신뢰도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수치의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평균값은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30.08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정규성을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만족하진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않지만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이상치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제거후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p_value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값이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6.321190307092744e-109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높아짐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37100" y="6223000"/>
            <a:ext cx="47879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/>
          <p:nvPr/>
        </p:nvSpPr>
        <p:spPr>
          <a:xfrm>
            <a:off x="4737100" y="9601200"/>
            <a:ext cx="571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선형적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관계를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이루는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열은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보이지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-1397000" y="62738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변수간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상관관계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75900" y="6184900"/>
            <a:ext cx="4064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/>
          <p:nvPr/>
        </p:nvSpPr>
        <p:spPr>
          <a:xfrm>
            <a:off x="10375900" y="9601200"/>
            <a:ext cx="571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강한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상관관계를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가지는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것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없음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 amt="13000"/>
          </a:blip>
          <a:srcRect b="10924" l="4961" r="0" t="8540"/>
          <a:stretch/>
        </p:blipFill>
        <p:spPr>
          <a:xfrm>
            <a:off x="0" y="0"/>
            <a:ext cx="18249900" cy="10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4724400" y="596900"/>
            <a:ext cx="88519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4749800" y="1511300"/>
            <a:ext cx="8813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농도와의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독립성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400" y="2298700"/>
            <a:ext cx="51181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" y="2413000"/>
            <a:ext cx="4013200" cy="40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 txBox="1"/>
          <p:nvPr/>
        </p:nvSpPr>
        <p:spPr>
          <a:xfrm>
            <a:off x="1473200" y="6705600"/>
            <a:ext cx="42545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역별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제조사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1485900" y="7340600"/>
            <a:ext cx="42418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제조사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비율은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전자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보성전자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애니텍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300" y="2298700"/>
            <a:ext cx="5118100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2100" y="2451100"/>
            <a:ext cx="49784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 txBox="1"/>
          <p:nvPr/>
        </p:nvSpPr>
        <p:spPr>
          <a:xfrm>
            <a:off x="7023100" y="6705600"/>
            <a:ext cx="4254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형식과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미세먼지농도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독립성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카이제곱검정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6375400" y="7721600"/>
            <a:ext cx="5618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형식과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농도는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독립적이다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6705600" y="8178800"/>
            <a:ext cx="49403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p-value: 3.698798265111912e-287,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귀무가설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형식과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미세먼지간의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관계는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독립적이지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기준초과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비율이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높게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나온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형식은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섬식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상대식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복합식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순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41200" y="2298700"/>
            <a:ext cx="5118100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30100" y="2413000"/>
            <a:ext cx="4965700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12458700" y="6705600"/>
            <a:ext cx="4483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측정요일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과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농도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독립성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-US" sz="2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카이제곱검정</a:t>
            </a: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12344400" y="7721600"/>
            <a:ext cx="46990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측정요일과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농도는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독립적이다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12407900" y="8153400"/>
            <a:ext cx="48514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p-value: 3.535401497121137e-116,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귀무가설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측정요일과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미세먼지간의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관계는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독립적이지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6216650"/>
            <a:ext cx="6350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3898900" y="5130800"/>
            <a:ext cx="10299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1899900" y="5130800"/>
            <a:ext cx="10299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81000" y="-12700"/>
            <a:ext cx="187960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3300" y="7391400"/>
            <a:ext cx="70358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101600" y="2463800"/>
            <a:ext cx="180975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강남역에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설치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이전과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이후의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역사내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공기질이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차이가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없을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것이다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1333500" y="4400550"/>
            <a:ext cx="6184900" cy="1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AutoNum type="arabicPeriod"/>
            </a:pP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애니텍의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공기청정기를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사용하는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강남역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만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강남역에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농도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p-value: 0.009799924070140862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농도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p-value: 1.0965157577911034e-22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→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두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변수의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정규성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입증불가로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t-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검정수행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Permutation Test (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순열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검정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447800" y="6292850"/>
            <a:ext cx="6134100" cy="9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p-value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0.0002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귀무가설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기각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따라서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강남역에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설치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이전과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이후의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역사내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공기질이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차이가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있다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4565650" y="8128000"/>
            <a:ext cx="8674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63100" y="7150100"/>
            <a:ext cx="6718300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3300" y="3721100"/>
            <a:ext cx="24130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 txBox="1"/>
          <p:nvPr/>
        </p:nvSpPr>
        <p:spPr>
          <a:xfrm>
            <a:off x="1333500" y="3721100"/>
            <a:ext cx="1752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63100" y="3721100"/>
            <a:ext cx="33655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/>
        </p:nvSpPr>
        <p:spPr>
          <a:xfrm>
            <a:off x="9613900" y="3721100"/>
            <a:ext cx="3263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b="0" i="0" lang="en-US" sz="2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시계열예측</a:t>
            </a:r>
            <a:r>
              <a:rPr b="0" i="0" lang="en-US" sz="2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9563100" y="4432300"/>
            <a:ext cx="7226300" cy="14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선택이유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예측하려는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초미세먼지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농도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과거를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기반으로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정답값이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미래를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예측하기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위해서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공기청정기를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역사에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설치한다면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공기질이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어떻게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변할지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- 21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1, 2, 3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없으므로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21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월부터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 txBox="1"/>
          <p:nvPr/>
        </p:nvSpPr>
        <p:spPr>
          <a:xfrm>
            <a:off x="9563100" y="6121400"/>
            <a:ext cx="50673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ADF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테스트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 txBox="1"/>
          <p:nvPr/>
        </p:nvSpPr>
        <p:spPr>
          <a:xfrm>
            <a:off x="9563100" y="6692900"/>
            <a:ext cx="7937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p-value: 0.0001962943409124293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정상성을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만족하는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8"/>
          <p:cNvPicPr preferRelativeResize="0"/>
          <p:nvPr/>
        </p:nvPicPr>
        <p:blipFill rotWithShape="1">
          <a:blip r:embed="rId11">
            <a:alphaModFix amt="20000"/>
          </a:blip>
          <a:srcRect b="0" l="0" r="0" t="48160"/>
          <a:stretch/>
        </p:blipFill>
        <p:spPr>
          <a:xfrm>
            <a:off x="-127000" y="-12700"/>
            <a:ext cx="18542000" cy="19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 txBox="1"/>
          <p:nvPr/>
        </p:nvSpPr>
        <p:spPr>
          <a:xfrm>
            <a:off x="419100" y="431800"/>
            <a:ext cx="42418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지하철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역사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사전조사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마케팅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전략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[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]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" y="-12700"/>
            <a:ext cx="187960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-127000" y="-1841500"/>
            <a:ext cx="18542000" cy="37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9"/>
          <p:cNvSpPr txBox="1"/>
          <p:nvPr/>
        </p:nvSpPr>
        <p:spPr>
          <a:xfrm>
            <a:off x="419100" y="431800"/>
            <a:ext cx="42418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지하철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역사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공기질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사전조사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공기청정기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마케팅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전략</a:t>
            </a:r>
            <a:r>
              <a:rPr b="0" i="0" lang="en-US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[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25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]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8597900" y="8655050"/>
            <a:ext cx="90106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계절성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약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ARIMA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계절성의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영향을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반영하지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못하므로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SARIMAX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S(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계절성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커질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계절적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패턴을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처리해야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때문에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모델훈련과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예측시간이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증가하게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됨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간격을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늘려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줄여서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샘플링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7721875"/>
            <a:ext cx="6845299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2654300"/>
            <a:ext cx="3352800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9050" y="2628900"/>
            <a:ext cx="3416300" cy="25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3700" y="4076700"/>
            <a:ext cx="3581400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684000" y="4076700"/>
            <a:ext cx="3124200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884400" y="4076700"/>
            <a:ext cx="3238500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76400" y="3606800"/>
            <a:ext cx="2921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26000" y="3911600"/>
            <a:ext cx="1905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31100" y="5029200"/>
            <a:ext cx="42672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541500" y="5194300"/>
            <a:ext cx="2921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843500" y="5181600"/>
            <a:ext cx="2921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 txBox="1"/>
          <p:nvPr/>
        </p:nvSpPr>
        <p:spPr>
          <a:xfrm>
            <a:off x="495300" y="5388800"/>
            <a:ext cx="7283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ACF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플롯에서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설정할땐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신뢰구간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밖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유의미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시점을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확인하는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시차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40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까지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유효한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시점이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나타나면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40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설정하는것은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신중한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고려가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복잡도가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증가하여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과적합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가능성이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때문에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 q = 15 / p = 6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설정하여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495300" y="2127500"/>
            <a:ext cx="5054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ACF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PACF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 txBox="1"/>
          <p:nvPr/>
        </p:nvSpPr>
        <p:spPr>
          <a:xfrm>
            <a:off x="495350" y="7171475"/>
            <a:ext cx="5054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100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8496300" y="3016250"/>
            <a:ext cx="77851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- 100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마지막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MAPE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MAPE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  25.13212579735711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상대적으로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괜찮지만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25%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정도의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오차가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있다는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 txBox="1"/>
          <p:nvPr/>
        </p:nvSpPr>
        <p:spPr>
          <a:xfrm>
            <a:off x="8597899" y="8172450"/>
            <a:ext cx="6763489" cy="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계절성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주기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8597900" y="2463800"/>
            <a:ext cx="6553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예측결과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MAPE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정확도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8597899" y="6978650"/>
            <a:ext cx="6763489" cy="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 txBox="1"/>
          <p:nvPr/>
        </p:nvSpPr>
        <p:spPr>
          <a:xfrm>
            <a:off x="8699500" y="7461250"/>
            <a:ext cx="80349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- 365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주기로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하여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추세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계절성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불규칙성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형태로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시각화를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Seasonal(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계절성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파악됨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